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68" r:id="rId2"/>
    <p:sldId id="266" r:id="rId3"/>
    <p:sldId id="267" r:id="rId4"/>
    <p:sldId id="269" r:id="rId5"/>
    <p:sldId id="270" r:id="rId6"/>
    <p:sldId id="272" r:id="rId7"/>
    <p:sldId id="273" r:id="rId8"/>
    <p:sldId id="274" r:id="rId9"/>
    <p:sldId id="276" r:id="rId10"/>
    <p:sldId id="275" r:id="rId11"/>
    <p:sldId id="271" r:id="rId12"/>
    <p:sldId id="256" r:id="rId13"/>
    <p:sldId id="257" r:id="rId14"/>
    <p:sldId id="258" r:id="rId15"/>
    <p:sldId id="259" r:id="rId16"/>
    <p:sldId id="262" r:id="rId17"/>
    <p:sldId id="264" r:id="rId18"/>
    <p:sldId id="260" r:id="rId19"/>
    <p:sldId id="261" r:id="rId20"/>
    <p:sldId id="263" r:id="rId21"/>
    <p:sldId id="26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4620"/>
  </p:normalViewPr>
  <p:slideViewPr>
    <p:cSldViewPr snapToGrid="0" snapToObjects="1">
      <p:cViewPr varScale="1">
        <p:scale>
          <a:sx n="59" d="100"/>
          <a:sy n="59" d="100"/>
        </p:scale>
        <p:origin x="1724" y="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4906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809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Transition: After baseline (Linear) and strong tree model (</a:t>
            </a:r>
            <a:r>
              <a:rPr dirty="0" err="1"/>
              <a:t>XGBoost</a:t>
            </a:r>
            <a:r>
              <a:rPr dirty="0"/>
              <a:t>), we tested a Neural </a:t>
            </a:r>
            <a:r>
              <a:rPr lang="en-US" dirty="0"/>
              <a:t>nets </a:t>
            </a:r>
            <a:r>
              <a:rPr dirty="0"/>
              <a:t> to capture non-linear effects.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Explain ReLU in hidden layers and linear output for regression.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Instructor requirement says 'screenshot of code'. You can keep this slide or screenshot this block from your notebook.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Point out no strong divergence between train/val -&gt; limited overfitting.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Use this to explain error distribution and why some days are difficult.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Mention that predictions are clipped at 0 since Umsatz cannot be negative.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Explain that product groups with more volatility / smaller values can show higher MAPE.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CF068-5F7E-5BEE-77A2-83438B1FF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72AB0C-6B07-23E0-62A9-ECD031F717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22EF44-8ABD-4E1B-4816-297DF6CE2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Hot encoding and binary encoding</a:t>
            </a: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93E8A-DB40-6799-B27B-2B1E791B9C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390365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35836-7692-159B-A785-E3C294837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013400-FE62-E6E7-83AC-1AFC3B828D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5EA889-90B8-B6AA-9022-2E00D98236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Transition: After baseline (Linear) and strong tree model (</a:t>
            </a:r>
            <a:r>
              <a:rPr dirty="0" err="1"/>
              <a:t>XGBoost</a:t>
            </a:r>
            <a:r>
              <a:rPr dirty="0"/>
              <a:t>), we tested a Neural Network to capture non-linear effects.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D02E8-BE4A-20FF-1D06-5F220F582B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104705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E5953F-6524-AD3C-BF0E-AA0B4C7CF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443044-CA9D-0971-06B9-566C11D84C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0C5721-FCA1-AA0B-4FD9-03363AF5E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Transition: After baseline (Linear) and strong tree model (</a:t>
            </a:r>
            <a:r>
              <a:rPr dirty="0" err="1"/>
              <a:t>XGBoost</a:t>
            </a:r>
            <a:r>
              <a:rPr dirty="0"/>
              <a:t>), we tested a Neural Network to capture non-linear effects.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DCEC9-8503-64FE-0957-D99E23E648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3118543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DCFBC2-266E-5020-E853-030B5742C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B79631-68E4-0839-F96A-30960C1066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6A4644-B969-8CAB-B1EC-C7EBEF7F7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Transition: After baseline (Linear) and strong tree model (</a:t>
            </a:r>
            <a:r>
              <a:rPr dirty="0" err="1"/>
              <a:t>XGBoost</a:t>
            </a:r>
            <a:r>
              <a:rPr dirty="0"/>
              <a:t>), we tested a Neural Network to capture non-linear effects.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51AC33-0CAE-DEA8-7B34-C159C78855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71853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EB882-F67B-928C-AD46-630AAEBDB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29CCBC-5084-C287-1E10-EB0AC1FDB4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7CF0AE-E7D8-F8E4-E2FE-D587D5221F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Transition: After baseline (Linear) and strong tree model (</a:t>
            </a:r>
            <a:r>
              <a:rPr dirty="0" err="1"/>
              <a:t>XGBoost</a:t>
            </a:r>
            <a:r>
              <a:rPr dirty="0"/>
              <a:t>), we tested a Neural Network to capture non-linear effects.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229448-6DEE-ADDF-31EC-CBE1E6D519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954138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996C55-CE49-1CD2-05F6-1EB0646E5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7D7A7F-5DF0-9CF9-A9CA-9C7950412E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FE0C66-A6C1-2E12-4A9B-CBF19D69D1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Transition: After baseline (Linear) and strong tree model (</a:t>
            </a:r>
            <a:r>
              <a:rPr dirty="0" err="1"/>
              <a:t>XGBoost</a:t>
            </a:r>
            <a:r>
              <a:rPr dirty="0"/>
              <a:t>), we tested a Neural Network to capture non-linear effects.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1A39D-6F94-D2A9-8BC8-9C5A6E9F34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3543871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0B493-45B4-F9F4-11BB-D8877EDE8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949284-1B33-AF53-12E5-47172CCFA1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2BD6A6-1D65-C197-A181-94AE03D450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Transition: After baseline (Linear) and strong tree model (</a:t>
            </a:r>
            <a:r>
              <a:rPr dirty="0" err="1"/>
              <a:t>XGBoost</a:t>
            </a:r>
            <a:r>
              <a:rPr dirty="0"/>
              <a:t>), we tested a Neural Network to capture non-linear effects.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B09C78-04A3-9877-EFC0-9E67D2B5AA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349003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267E14-3EDF-C9BC-D87C-07AFCCD7F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4E7A23-3BE8-C7E7-1120-850E3A44E6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73EF1E-5EB4-BA41-B38D-CB6CC3F958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Transition: After baseline (Linear) and strong tree model (</a:t>
            </a:r>
            <a:r>
              <a:rPr dirty="0" err="1"/>
              <a:t>XGBoost</a:t>
            </a:r>
            <a:r>
              <a:rPr dirty="0"/>
              <a:t>), we tested a Neural Network to capture non-linear effects.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BE53F0-070D-166A-FABE-1B1D1A7E44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87725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F1915-1FD3-23CE-A6EC-DC9765106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D3BD0D-9EBD-700C-503A-0BAD69DAA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322" y="61137"/>
            <a:ext cx="9350478" cy="67357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00834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4CA11-2EC9-76EC-73DF-0E3F51BFA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FDD36-D98E-AA8D-E6BE-80DCE50AB1D8}"/>
              </a:ext>
            </a:extLst>
          </p:cNvPr>
          <p:cNvSpPr>
            <a:spLocks noGrp="1"/>
          </p:cNvSpPr>
          <p:nvPr>
            <p:ph type="title"/>
          </p:nvPr>
        </p:nvSpPr>
        <p:spPr bwMode="black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Linear Regression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A400A5-2003-B31E-0914-AA7592E282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black">
          <a:xfrm>
            <a:off x="457200" y="1552398"/>
            <a:ext cx="8229600" cy="1006497"/>
          </a:xfrm>
        </p:spPr>
      </p:pic>
      <p:pic>
        <p:nvPicPr>
          <p:cNvPr id="7" name="Picture 6" descr="A graph of a diagram&#10;&#10;AI-generated content may be incorrect.">
            <a:extLst>
              <a:ext uri="{FF2B5EF4-FFF2-40B4-BE49-F238E27FC236}">
                <a16:creationId xmlns:a16="http://schemas.microsoft.com/office/drawing/2014/main" id="{D3BD4B99-3707-9467-FDFE-AA7F012C5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889" y="2693655"/>
            <a:ext cx="76581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44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D28209-0F71-0630-23FE-53BBD739D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8A907-77F5-6579-6723-A5DEE634D4A9}"/>
              </a:ext>
            </a:extLst>
          </p:cNvPr>
          <p:cNvSpPr>
            <a:spLocks noGrp="1"/>
          </p:cNvSpPr>
          <p:nvPr>
            <p:ph type="title"/>
          </p:nvPr>
        </p:nvSpPr>
        <p:spPr bwMode="black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Linear Regression (Polynomial)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9EC9B27-7630-48E0-09EE-389B77DBA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7476" y="1330790"/>
            <a:ext cx="9066524" cy="1362865"/>
          </a:xfrm>
        </p:spPr>
      </p:pic>
      <p:pic>
        <p:nvPicPr>
          <p:cNvPr id="10" name="Picture 9" descr="A graph of a graph of a graph of a graph of a graph of a graph of a graph of a graph of a graph of a graph of a graph of a graph of a graph of&#10;&#10;AI-generated content may be incorrect.">
            <a:extLst>
              <a:ext uri="{FF2B5EF4-FFF2-40B4-BE49-F238E27FC236}">
                <a16:creationId xmlns:a16="http://schemas.microsoft.com/office/drawing/2014/main" id="{8FB62A41-1D77-316C-D2AC-63FAFA6F5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50" y="2838893"/>
            <a:ext cx="76327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40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/>
        <p:txBody>
          <a:bodyPr/>
          <a:lstStyle/>
          <a:p>
            <a:r>
              <a:rPr dirty="0">
                <a:solidFill>
                  <a:schemeClr val="bg1"/>
                </a:solidFill>
              </a:rPr>
              <a:t>Neural Net</a:t>
            </a:r>
            <a:r>
              <a:rPr lang="de-DE" dirty="0">
                <a:solidFill>
                  <a:schemeClr val="bg1"/>
                </a:solidFill>
              </a:rPr>
              <a:t>s</a:t>
            </a:r>
            <a:r>
              <a:rPr dirty="0">
                <a:solidFill>
                  <a:schemeClr val="bg1"/>
                </a:solidFill>
              </a:rPr>
              <a:t> – 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black"/>
        <p:txBody>
          <a:bodyPr/>
          <a:lstStyle/>
          <a:p>
            <a:r>
              <a:rPr dirty="0">
                <a:solidFill>
                  <a:schemeClr val="bg1"/>
                </a:solidFill>
              </a:rPr>
              <a:t>Tested after Linear Regressio</a:t>
            </a:r>
            <a:r>
              <a:rPr lang="en-US" dirty="0">
                <a:solidFill>
                  <a:schemeClr val="bg1"/>
                </a:solidFill>
              </a:rPr>
              <a:t>n.</a:t>
            </a:r>
            <a:endParaRPr dirty="0">
              <a:solidFill>
                <a:schemeClr val="bg1"/>
              </a:solidFill>
            </a:endParaRPr>
          </a:p>
          <a:p>
            <a:r>
              <a:rPr dirty="0">
                <a:solidFill>
                  <a:schemeClr val="bg1"/>
                </a:solidFill>
              </a:rPr>
              <a:t>Goal: capture non-linear relationships in </a:t>
            </a:r>
            <a:r>
              <a:rPr dirty="0" err="1">
                <a:solidFill>
                  <a:schemeClr val="bg1"/>
                </a:solidFill>
              </a:rPr>
              <a:t>Umsatz</a:t>
            </a:r>
            <a:r>
              <a:rPr dirty="0">
                <a:solidFill>
                  <a:schemeClr val="bg1"/>
                </a:solidFill>
              </a:rPr>
              <a:t> (sales)</a:t>
            </a:r>
          </a:p>
          <a:p>
            <a:r>
              <a:rPr dirty="0">
                <a:solidFill>
                  <a:schemeClr val="bg1"/>
                </a:solidFill>
              </a:rPr>
              <a:t>Main evaluation metric: MAPE (same as Kaggle)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</a:rPr>
              <a:t>Neural Net</a:t>
            </a:r>
            <a:r>
              <a:rPr lang="de-DE" dirty="0">
                <a:solidFill>
                  <a:schemeClr val="bg1"/>
                </a:solidFill>
              </a:rPr>
              <a:t>s</a:t>
            </a:r>
            <a:r>
              <a:rPr dirty="0">
                <a:solidFill>
                  <a:schemeClr val="bg1"/>
                </a:solidFill>
              </a:rPr>
              <a:t>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Input: preprocessed features (scaled numeric + one-hot product group)</a:t>
            </a:r>
          </a:p>
          <a:p>
            <a:r>
              <a:rPr dirty="0">
                <a:solidFill>
                  <a:schemeClr val="bg1"/>
                </a:solidFill>
              </a:rPr>
              <a:t>Dense(64, </a:t>
            </a:r>
            <a:r>
              <a:rPr dirty="0" err="1">
                <a:solidFill>
                  <a:schemeClr val="bg1"/>
                </a:solidFill>
              </a:rPr>
              <a:t>ReLU</a:t>
            </a:r>
            <a:r>
              <a:rPr dirty="0">
                <a:solidFill>
                  <a:schemeClr val="bg1"/>
                </a:solidFill>
              </a:rPr>
              <a:t>) → Dense(32, </a:t>
            </a:r>
            <a:r>
              <a:rPr dirty="0" err="1">
                <a:solidFill>
                  <a:schemeClr val="bg1"/>
                </a:solidFill>
              </a:rPr>
              <a:t>ReLU</a:t>
            </a:r>
            <a:r>
              <a:rPr dirty="0">
                <a:solidFill>
                  <a:schemeClr val="bg1"/>
                </a:solidFill>
              </a:rPr>
              <a:t>) → Dense(1, Linear)</a:t>
            </a:r>
          </a:p>
          <a:p>
            <a:r>
              <a:rPr dirty="0">
                <a:solidFill>
                  <a:schemeClr val="bg1"/>
                </a:solidFill>
              </a:rPr>
              <a:t>Optimizer: Adam (</a:t>
            </a:r>
            <a:r>
              <a:rPr dirty="0" err="1">
                <a:solidFill>
                  <a:schemeClr val="bg1"/>
                </a:solidFill>
              </a:rPr>
              <a:t>lr</a:t>
            </a:r>
            <a:r>
              <a:rPr dirty="0">
                <a:solidFill>
                  <a:schemeClr val="bg1"/>
                </a:solidFill>
              </a:rPr>
              <a:t>=0.001), </a:t>
            </a:r>
            <a:r>
              <a:rPr dirty="0" err="1">
                <a:solidFill>
                  <a:schemeClr val="bg1"/>
                </a:solidFill>
              </a:rPr>
              <a:t>EarlyStopping</a:t>
            </a:r>
            <a:r>
              <a:rPr dirty="0">
                <a:solidFill>
                  <a:schemeClr val="bg1"/>
                </a:solidFill>
              </a:rPr>
              <a:t> (patience=10)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>
                <a:solidFill>
                  <a:schemeClr val="bg1"/>
                </a:solidFill>
              </a:rPr>
              <a:t>Neural Net</a:t>
            </a:r>
            <a:r>
              <a:rPr lang="de-DE" dirty="0">
                <a:solidFill>
                  <a:schemeClr val="bg1"/>
                </a:solidFill>
              </a:rPr>
              <a:t>s</a:t>
            </a:r>
            <a:r>
              <a:rPr dirty="0">
                <a:solidFill>
                  <a:schemeClr val="bg1"/>
                </a:solidFill>
              </a:rPr>
              <a:t> –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76A62F-386B-269E-20C3-1B1601FA8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348" y="1504167"/>
            <a:ext cx="6081252" cy="50791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</a:rPr>
              <a:t>Training vs Validation Loss (MAPE)</a:t>
            </a:r>
          </a:p>
        </p:txBody>
      </p:sp>
      <p:pic>
        <p:nvPicPr>
          <p:cNvPr id="3" name="Picture 2" descr="loss_curve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778" y="1325880"/>
            <a:ext cx="5195400" cy="42062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0010" y="5694844"/>
            <a:ext cx="66623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/>
            </a:pPr>
            <a:r>
              <a:rPr dirty="0">
                <a:solidFill>
                  <a:schemeClr val="bg1"/>
                </a:solidFill>
              </a:rPr>
              <a:t>Loss decreases for both training and validation</a:t>
            </a:r>
          </a:p>
          <a:p>
            <a:pPr>
              <a:defRPr sz="1800"/>
            </a:pPr>
            <a:r>
              <a:rPr dirty="0">
                <a:solidFill>
                  <a:schemeClr val="bg1"/>
                </a:solidFill>
              </a:rPr>
              <a:t>Early stopping selects best epoch (restore best weights)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</a:rPr>
              <a:t>Actual vs Predicted (Validation)</a:t>
            </a:r>
          </a:p>
        </p:txBody>
      </p:sp>
      <p:pic>
        <p:nvPicPr>
          <p:cNvPr id="3" name="Picture 2" descr="actual_vs_pr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462" y="1371600"/>
            <a:ext cx="5478361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54306" y="5856093"/>
            <a:ext cx="63870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/>
            </a:pPr>
            <a:r>
              <a:rPr dirty="0">
                <a:solidFill>
                  <a:schemeClr val="bg1"/>
                </a:solidFill>
              </a:rPr>
              <a:t>Most points close to diagonal → good fit</a:t>
            </a:r>
          </a:p>
          <a:p>
            <a:pPr>
              <a:defRPr sz="1800"/>
            </a:pPr>
            <a:r>
              <a:rPr dirty="0">
                <a:solidFill>
                  <a:schemeClr val="bg1"/>
                </a:solidFill>
              </a:rPr>
              <a:t>Outliers remain → main source of high MAPE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olidFill>
                  <a:schemeClr val="bg1"/>
                </a:solidFill>
              </a:rPr>
              <a:t>Neural Net</a:t>
            </a:r>
            <a:r>
              <a:rPr lang="de-DE" dirty="0">
                <a:solidFill>
                  <a:schemeClr val="bg1"/>
                </a:solidFill>
              </a:rPr>
              <a:t>s</a:t>
            </a:r>
            <a:r>
              <a:rPr dirty="0">
                <a:solidFill>
                  <a:schemeClr val="bg1"/>
                </a:solidFill>
              </a:rPr>
              <a:t> Optimization &amp; Hyperparameters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/>
            </a:pPr>
            <a:r>
              <a:rPr dirty="0">
                <a:solidFill>
                  <a:schemeClr val="bg1"/>
                </a:solidFill>
              </a:rPr>
              <a:t>Hidden layers: 64 → 32 neurons (</a:t>
            </a:r>
            <a:r>
              <a:rPr dirty="0" err="1">
                <a:solidFill>
                  <a:schemeClr val="bg1"/>
                </a:solidFill>
              </a:rPr>
              <a:t>ReLU</a:t>
            </a:r>
            <a:r>
              <a:rPr dirty="0">
                <a:solidFill>
                  <a:schemeClr val="bg1"/>
                </a:solidFill>
              </a:rPr>
              <a:t>)</a:t>
            </a:r>
          </a:p>
          <a:p>
            <a:pPr>
              <a:defRPr sz="2000"/>
            </a:pPr>
            <a:r>
              <a:rPr dirty="0">
                <a:solidFill>
                  <a:schemeClr val="bg1"/>
                </a:solidFill>
              </a:rPr>
              <a:t>Optimizer: Adam (learning rate = 0.001)</a:t>
            </a:r>
          </a:p>
          <a:p>
            <a:pPr>
              <a:defRPr sz="2000"/>
            </a:pPr>
            <a:r>
              <a:rPr dirty="0">
                <a:solidFill>
                  <a:schemeClr val="bg1"/>
                </a:solidFill>
              </a:rPr>
              <a:t>Batch size = 32, </a:t>
            </a:r>
            <a:r>
              <a:rPr dirty="0" err="1">
                <a:solidFill>
                  <a:schemeClr val="bg1"/>
                </a:solidFill>
              </a:rPr>
              <a:t>EarlyStopping</a:t>
            </a:r>
            <a:r>
              <a:rPr dirty="0">
                <a:solidFill>
                  <a:schemeClr val="bg1"/>
                </a:solidFill>
              </a:rPr>
              <a:t> patience = 10</a:t>
            </a:r>
          </a:p>
          <a:p>
            <a:pPr>
              <a:defRPr sz="2000"/>
            </a:pPr>
            <a:r>
              <a:rPr dirty="0">
                <a:solidFill>
                  <a:schemeClr val="bg1"/>
                </a:solidFill>
              </a:rPr>
              <a:t>Log-transform tested → no improvement (near-zero sales)</a:t>
            </a:r>
          </a:p>
          <a:p>
            <a:pPr>
              <a:defRPr sz="2000"/>
            </a:pPr>
            <a:r>
              <a:rPr dirty="0">
                <a:solidFill>
                  <a:schemeClr val="bg1"/>
                </a:solidFill>
              </a:rPr>
              <a:t>Removed rolling7 feature → improved validation MAPE</a:t>
            </a:r>
            <a:endParaRPr lang="ar-EG" dirty="0">
              <a:solidFill>
                <a:schemeClr val="bg1"/>
              </a:solidFill>
            </a:endParaRPr>
          </a:p>
          <a:p>
            <a:pPr>
              <a:defRPr sz="2000"/>
            </a:pPr>
            <a:endParaRPr lang="ar-EG" dirty="0">
              <a:solidFill>
                <a:schemeClr val="bg1"/>
              </a:solidFill>
            </a:endParaRPr>
          </a:p>
          <a:p>
            <a:pPr>
              <a:defRPr sz="2000"/>
            </a:pPr>
            <a:r>
              <a:rPr lang="en-US" dirty="0">
                <a:solidFill>
                  <a:schemeClr val="bg1"/>
                </a:solidFill>
              </a:rPr>
              <a:t>Instead of increasing model complexity, the main performance gains came from validation-driven feature and hyperparameter decisions, such as removing rolling features and tuning early stopping.</a:t>
            </a:r>
          </a:p>
          <a:p>
            <a:pPr>
              <a:defRPr sz="2000"/>
            </a:pP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olidFill>
                  <a:schemeClr val="bg1"/>
                </a:solidFill>
              </a:rPr>
              <a:t>Validation Performance (Best Model)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endParaRPr lang="ar-EG" dirty="0">
              <a:solidFill>
                <a:schemeClr val="bg1"/>
              </a:solidFill>
            </a:endParaRPr>
          </a:p>
          <a:p>
            <a:r>
              <a:rPr dirty="0">
                <a:solidFill>
                  <a:schemeClr val="bg1"/>
                </a:solidFill>
              </a:rPr>
              <a:t>Validation MAPE: </a:t>
            </a:r>
            <a:r>
              <a:rPr lang="en-US" dirty="0">
                <a:solidFill>
                  <a:schemeClr val="bg1"/>
                </a:solidFill>
              </a:rPr>
              <a:t>17</a:t>
            </a:r>
            <a:r>
              <a:rPr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52</a:t>
            </a:r>
            <a:r>
              <a:rPr dirty="0">
                <a:solidFill>
                  <a:schemeClr val="bg1"/>
                </a:solidFill>
              </a:rPr>
              <a:t>%</a:t>
            </a:r>
          </a:p>
          <a:p>
            <a:r>
              <a:rPr dirty="0">
                <a:solidFill>
                  <a:schemeClr val="bg1"/>
                </a:solidFill>
              </a:rPr>
              <a:t>Validation RMSE: </a:t>
            </a:r>
            <a:r>
              <a:rPr lang="en-US" dirty="0">
                <a:solidFill>
                  <a:schemeClr val="bg1"/>
                </a:solidFill>
              </a:rPr>
              <a:t>49</a:t>
            </a:r>
            <a:r>
              <a:rPr dirty="0">
                <a:solidFill>
                  <a:schemeClr val="bg1"/>
                </a:solidFill>
              </a:rPr>
              <a:t>.8</a:t>
            </a:r>
            <a:r>
              <a:rPr lang="en-US" dirty="0">
                <a:solidFill>
                  <a:schemeClr val="bg1"/>
                </a:solidFill>
              </a:rPr>
              <a:t>2</a:t>
            </a:r>
            <a:endParaRPr dirty="0">
              <a:solidFill>
                <a:schemeClr val="bg1"/>
              </a:solidFill>
            </a:endParaRPr>
          </a:p>
          <a:p>
            <a:r>
              <a:rPr dirty="0">
                <a:solidFill>
                  <a:schemeClr val="bg1"/>
                </a:solidFill>
              </a:rPr>
              <a:t>Validation R²: 0.8</a:t>
            </a:r>
            <a:r>
              <a:rPr lang="en-US" dirty="0">
                <a:solidFill>
                  <a:schemeClr val="bg1"/>
                </a:solidFill>
              </a:rPr>
              <a:t>533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olidFill>
                  <a:schemeClr val="bg1"/>
                </a:solidFill>
              </a:rPr>
              <a:t>MAPE by Product Group (Validation)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8596" y="5506065"/>
            <a:ext cx="8460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/>
            </a:pPr>
            <a:r>
              <a:rPr lang="en-US" dirty="0">
                <a:solidFill>
                  <a:schemeClr val="bg1"/>
                </a:solidFill>
              </a:rPr>
              <a:t>Group 6 (Seasonal) exhibits the highest MAPE, mainly driven by irregular demand patterns, limited observations, and the high sensitivity of MAPE when actual sales values are close to zero.</a:t>
            </a:r>
          </a:p>
          <a:p>
            <a:pPr>
              <a:defRPr sz="1800"/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AC3617-4DBA-3826-6D4D-E42799307BC0}"/>
              </a:ext>
            </a:extLst>
          </p:cNvPr>
          <p:cNvSpPr txBox="1"/>
          <p:nvPr/>
        </p:nvSpPr>
        <p:spPr>
          <a:xfrm>
            <a:off x="501445" y="4562168"/>
            <a:ext cx="375416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/>
            </a:pPr>
            <a:r>
              <a:rPr dirty="0">
                <a:solidFill>
                  <a:schemeClr val="bg1"/>
                </a:solidFill>
              </a:rPr>
              <a:t>Highest error group: 6 (MAPE </a:t>
            </a:r>
            <a:r>
              <a:rPr lang="de-DE" dirty="0">
                <a:solidFill>
                  <a:schemeClr val="bg1"/>
                </a:solidFill>
              </a:rPr>
              <a:t>36.95</a:t>
            </a:r>
            <a:r>
              <a:rPr dirty="0">
                <a:solidFill>
                  <a:schemeClr val="bg1"/>
                </a:solidFill>
              </a:rPr>
              <a:t>%)</a:t>
            </a:r>
          </a:p>
          <a:p>
            <a:pPr>
              <a:defRPr sz="1800"/>
            </a:pPr>
            <a:r>
              <a:rPr dirty="0">
                <a:solidFill>
                  <a:schemeClr val="bg1"/>
                </a:solidFill>
              </a:rPr>
              <a:t>Lowest error group: 2 (MAPE </a:t>
            </a:r>
            <a:r>
              <a:rPr lang="de-DE" dirty="0">
                <a:solidFill>
                  <a:schemeClr val="bg1"/>
                </a:solidFill>
              </a:rPr>
              <a:t>13.55</a:t>
            </a:r>
            <a:r>
              <a:rPr dirty="0">
                <a:solidFill>
                  <a:schemeClr val="bg1"/>
                </a:solidFill>
              </a:rPr>
              <a:t>%)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706CB27-C453-D71E-B607-031CCAF713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3186875"/>
              </p:ext>
            </p:extLst>
          </p:nvPr>
        </p:nvGraphicFramePr>
        <p:xfrm>
          <a:off x="1007806" y="1455986"/>
          <a:ext cx="6700683" cy="277615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33561">
                  <a:extLst>
                    <a:ext uri="{9D8B030D-6E8A-4147-A177-3AD203B41FA5}">
                      <a16:colId xmlns:a16="http://schemas.microsoft.com/office/drawing/2014/main" val="1765338767"/>
                    </a:ext>
                  </a:extLst>
                </a:gridCol>
                <a:gridCol w="2233561">
                  <a:extLst>
                    <a:ext uri="{9D8B030D-6E8A-4147-A177-3AD203B41FA5}">
                      <a16:colId xmlns:a16="http://schemas.microsoft.com/office/drawing/2014/main" val="2118939276"/>
                    </a:ext>
                  </a:extLst>
                </a:gridCol>
                <a:gridCol w="2233561">
                  <a:extLst>
                    <a:ext uri="{9D8B030D-6E8A-4147-A177-3AD203B41FA5}">
                      <a16:colId xmlns:a16="http://schemas.microsoft.com/office/drawing/2014/main" val="2678752"/>
                    </a:ext>
                  </a:extLst>
                </a:gridCol>
              </a:tblGrid>
              <a:tr h="559627"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effectLst/>
                        </a:rPr>
                        <a:t>Warengruppe_umsatz</a:t>
                      </a:r>
                      <a:endParaRPr 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buNone/>
                      </a:pPr>
                      <a:endParaRPr 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effectLst/>
                        </a:rPr>
                        <a:t>MAPE_%</a:t>
                      </a:r>
                    </a:p>
                  </a:txBody>
                  <a:tcPr marL="60960" marR="60960" marT="30480" marB="3048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850381"/>
                  </a:ext>
                </a:extLst>
              </a:tr>
              <a:tr h="369421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b="0" dirty="0">
                          <a:effectLst/>
                        </a:rPr>
                        <a:t>6</a:t>
                      </a: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Seasonal Products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36.9580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339244"/>
                  </a:ext>
                </a:extLst>
              </a:tr>
              <a:tr h="369421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b="0" dirty="0">
                          <a:effectLst/>
                        </a:rPr>
                        <a:t>4</a:t>
                      </a: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Confectionery 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21.9707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9141993"/>
                  </a:ext>
                </a:extLst>
              </a:tr>
              <a:tr h="369421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b="0" dirty="0">
                          <a:effectLst/>
                        </a:rPr>
                        <a:t>1</a:t>
                      </a: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Bread 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18.7823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666467"/>
                  </a:ext>
                </a:extLst>
              </a:tr>
              <a:tr h="369421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b="0" dirty="0">
                          <a:effectLst/>
                        </a:rPr>
                        <a:t>3</a:t>
                      </a: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Croissant 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17.2352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4804425"/>
                  </a:ext>
                </a:extLst>
              </a:tr>
              <a:tr h="369421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b="0" dirty="0">
                          <a:effectLst/>
                        </a:rPr>
                        <a:t>5</a:t>
                      </a: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Cake 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14.0129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78099"/>
                  </a:ext>
                </a:extLst>
              </a:tr>
              <a:tr h="369421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b="0" dirty="0">
                          <a:effectLst/>
                        </a:rPr>
                        <a:t>2</a:t>
                      </a: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 err="1"/>
                        <a:t>Brötchen</a:t>
                      </a:r>
                      <a:r>
                        <a:rPr lang="en-US" b="0" dirty="0"/>
                        <a:t> 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13.5508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84752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A87634-87B2-479C-F545-0EC6EE77B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52" y="2566784"/>
            <a:ext cx="8229600" cy="1143000"/>
          </a:xfrm>
        </p:spPr>
        <p:txBody>
          <a:bodyPr>
            <a:normAutofit/>
          </a:bodyPr>
          <a:lstStyle/>
          <a:p>
            <a:pPr algn="l">
              <a:defRPr sz="4000" b="1"/>
            </a:pPr>
            <a:r>
              <a:rPr lang="en-US" dirty="0">
                <a:solidFill>
                  <a:schemeClr val="bg1"/>
                </a:solidFill>
              </a:rPr>
              <a:t>Bakery Sales Prediction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Using Regression and Neural Net</a:t>
            </a:r>
            <a:r>
              <a:rPr lang="de-DE" sz="1800" dirty="0">
                <a:solidFill>
                  <a:schemeClr val="bg1"/>
                </a:solidFill>
              </a:rPr>
              <a:t>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9961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4470"/>
            <a:ext cx="8229600" cy="1143000"/>
          </a:xfrm>
        </p:spPr>
        <p:txBody>
          <a:bodyPr>
            <a:normAutofit/>
          </a:bodyPr>
          <a:lstStyle/>
          <a:p>
            <a:r>
              <a:rPr dirty="0">
                <a:solidFill>
                  <a:schemeClr val="bg1"/>
                </a:solidFill>
              </a:rPr>
              <a:t>Baseline Regression vs Neural Net</a:t>
            </a:r>
            <a:r>
              <a:rPr lang="de-DE" dirty="0">
                <a:solidFill>
                  <a:schemeClr val="bg1"/>
                </a:solidFill>
              </a:rPr>
              <a:t>s</a:t>
            </a:r>
            <a:endParaRPr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459CFF-5B45-3DA9-B741-496F23C5A1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7650957"/>
              </p:ext>
            </p:extLst>
          </p:nvPr>
        </p:nvGraphicFramePr>
        <p:xfrm>
          <a:off x="966019" y="2314514"/>
          <a:ext cx="7149724" cy="109728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871661">
                  <a:extLst>
                    <a:ext uri="{9D8B030D-6E8A-4147-A177-3AD203B41FA5}">
                      <a16:colId xmlns:a16="http://schemas.microsoft.com/office/drawing/2014/main" val="1926522532"/>
                    </a:ext>
                  </a:extLst>
                </a:gridCol>
                <a:gridCol w="1874076">
                  <a:extLst>
                    <a:ext uri="{9D8B030D-6E8A-4147-A177-3AD203B41FA5}">
                      <a16:colId xmlns:a16="http://schemas.microsoft.com/office/drawing/2014/main" val="136396899"/>
                    </a:ext>
                  </a:extLst>
                </a:gridCol>
                <a:gridCol w="2403987">
                  <a:extLst>
                    <a:ext uri="{9D8B030D-6E8A-4147-A177-3AD203B41FA5}">
                      <a16:colId xmlns:a16="http://schemas.microsoft.com/office/drawing/2014/main" val="21039044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Model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Validation MAPE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Validation R²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55002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Optimized Linear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0.2258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0.8495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22463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Neural Nets (Final)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0.1752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0.8533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600563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B3B2A04-2F73-FA34-5A36-88BEE10F8D36}"/>
              </a:ext>
            </a:extLst>
          </p:cNvPr>
          <p:cNvSpPr txBox="1"/>
          <p:nvPr/>
        </p:nvSpPr>
        <p:spPr>
          <a:xfrm>
            <a:off x="700548" y="3804357"/>
            <a:ext cx="77429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dirty="0" err="1">
                <a:solidFill>
                  <a:schemeClr val="bg1"/>
                </a:solidFill>
              </a:rPr>
              <a:t>Neural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nets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reduces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prediction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error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by</a:t>
            </a:r>
            <a:r>
              <a:rPr lang="de-DE" dirty="0">
                <a:solidFill>
                  <a:schemeClr val="bg1"/>
                </a:solidFill>
              </a:rPr>
              <a:t> 22.4% </a:t>
            </a:r>
            <a:r>
              <a:rPr lang="en-US" dirty="0">
                <a:solidFill>
                  <a:schemeClr val="bg1"/>
                </a:solidFill>
              </a:rPr>
              <a:t>(relative reduction in MAPE) compared to the optimized linear regression baseline.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140FB2-C346-7FF8-A633-372087F02BCE}"/>
              </a:ext>
            </a:extLst>
          </p:cNvPr>
          <p:cNvSpPr txBox="1"/>
          <p:nvPr/>
        </p:nvSpPr>
        <p:spPr>
          <a:xfrm>
            <a:off x="742334" y="5034567"/>
            <a:ext cx="73299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Compared to the optimized linear regression baseline, the neural nets  achieve a clear improvement in both MAPE and R²</a:t>
            </a:r>
            <a:r>
              <a:rPr lang="ar-EG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Key Insights &amp; Challenges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/>
            </a:pPr>
            <a:endParaRPr lang="ar-EG" dirty="0"/>
          </a:p>
          <a:p>
            <a:pPr>
              <a:defRPr sz="2000"/>
            </a:pPr>
            <a:endParaRPr lang="ar-EG" dirty="0">
              <a:solidFill>
                <a:schemeClr val="bg1"/>
              </a:solidFill>
            </a:endParaRPr>
          </a:p>
          <a:p>
            <a:pPr>
              <a:defRPr sz="2000"/>
            </a:pPr>
            <a:r>
              <a:rPr lang="en-US" dirty="0">
                <a:solidFill>
                  <a:schemeClr val="bg1"/>
                </a:solidFill>
              </a:rPr>
              <a:t>Neural nets  outperforms regression baseline</a:t>
            </a:r>
          </a:p>
          <a:p>
            <a:pPr>
              <a:defRPr sz="2000"/>
            </a:pPr>
            <a:r>
              <a:rPr lang="en-US" dirty="0">
                <a:solidFill>
                  <a:schemeClr val="bg1"/>
                </a:solidFill>
              </a:rPr>
              <a:t>Feature selection mattered more than model complexity</a:t>
            </a:r>
          </a:p>
          <a:p>
            <a:pPr>
              <a:defRPr sz="2000"/>
            </a:pPr>
            <a:r>
              <a:rPr lang="en-US" dirty="0">
                <a:solidFill>
                  <a:schemeClr val="bg1"/>
                </a:solidFill>
              </a:rPr>
              <a:t>MAPE is sensitive to very low sales values</a:t>
            </a:r>
          </a:p>
          <a:p>
            <a:pPr>
              <a:defRPr sz="2000"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  <a:defRPr sz="2000"/>
            </a:pP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F41FE-C471-498A-0211-04AAD109B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Project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FC30F-831F-9401-BC0E-61DAEA242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794819"/>
          </a:xfrm>
        </p:spPr>
        <p:txBody>
          <a:bodyPr/>
          <a:lstStyle/>
          <a:p>
            <a:pPr>
              <a:defRPr sz="2000"/>
            </a:pPr>
            <a:r>
              <a:rPr lang="en-US" sz="2800" dirty="0">
                <a:solidFill>
                  <a:schemeClr val="bg1"/>
                </a:solidFill>
              </a:rPr>
              <a:t>Awais Akhtar</a:t>
            </a:r>
          </a:p>
          <a:p>
            <a:pPr>
              <a:defRPr sz="2000"/>
            </a:pPr>
            <a:r>
              <a:rPr lang="en-US" sz="2800" dirty="0">
                <a:solidFill>
                  <a:schemeClr val="bg1"/>
                </a:solidFill>
              </a:rPr>
              <a:t>Yousra Abdrabou</a:t>
            </a: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2800" dirty="0">
                <a:solidFill>
                  <a:schemeClr val="bg1"/>
                </a:solidFill>
              </a:rPr>
            </a:b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  <a:defRPr sz="2000"/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Room: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375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83A6D-92FB-38FE-EF48-E3A63605D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2FDDF-CAA1-5F36-BB98-C97CF65128C8}"/>
              </a:ext>
            </a:extLst>
          </p:cNvPr>
          <p:cNvSpPr>
            <a:spLocks noGrp="1"/>
          </p:cNvSpPr>
          <p:nvPr>
            <p:ph type="title"/>
          </p:nvPr>
        </p:nvSpPr>
        <p:spPr bwMode="black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Self Created Variables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2D030-34F3-66BF-9E0B-D1B791BB0531}"/>
              </a:ext>
            </a:extLst>
          </p:cNvPr>
          <p:cNvSpPr>
            <a:spLocks noGrp="1"/>
          </p:cNvSpPr>
          <p:nvPr>
            <p:ph idx="1"/>
          </p:nvPr>
        </p:nvSpPr>
        <p:spPr bwMode="black"/>
        <p:txBody>
          <a:bodyPr>
            <a:normAutofit fontScale="92500" lnSpcReduction="20000"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day_of_week</a:t>
            </a:r>
            <a:r>
              <a:rPr lang="en-GB" dirty="0">
                <a:solidFill>
                  <a:schemeClr val="bg1"/>
                </a:solidFill>
              </a:rPr>
              <a:t>                   </a:t>
            </a:r>
          </a:p>
          <a:p>
            <a:r>
              <a:rPr lang="en-GB" dirty="0" err="1">
                <a:solidFill>
                  <a:schemeClr val="bg1"/>
                </a:solidFill>
              </a:rPr>
              <a:t>is_saturday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r>
              <a:rPr lang="en-GB" dirty="0" err="1">
                <a:solidFill>
                  <a:schemeClr val="bg1"/>
                </a:solidFill>
              </a:rPr>
              <a:t>is_sunday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r>
              <a:rPr lang="en-GB" dirty="0" err="1">
                <a:solidFill>
                  <a:schemeClr val="bg1"/>
                </a:solidFill>
              </a:rPr>
              <a:t>sunshine_hours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 err="1">
                <a:solidFill>
                  <a:schemeClr val="bg1"/>
                </a:solidFill>
              </a:rPr>
              <a:t>public_holiday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 err="1">
                <a:solidFill>
                  <a:schemeClr val="bg1"/>
                </a:solidFill>
              </a:rPr>
              <a:t>school_holiday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 err="1">
                <a:solidFill>
                  <a:schemeClr val="bg1"/>
                </a:solidFill>
              </a:rPr>
              <a:t>is_next_day_holiday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month</a:t>
            </a:r>
          </a:p>
          <a:p>
            <a:r>
              <a:rPr lang="en-GB" dirty="0" err="1">
                <a:solidFill>
                  <a:schemeClr val="bg1"/>
                </a:solidFill>
              </a:rPr>
              <a:t>Is_last_day_of_year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824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E4213-B323-C64A-59FC-DC1BA20D2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63E92-2D0D-8FEF-A86C-96937B4BF3B0}"/>
              </a:ext>
            </a:extLst>
          </p:cNvPr>
          <p:cNvSpPr>
            <a:spLocks noGrp="1"/>
          </p:cNvSpPr>
          <p:nvPr>
            <p:ph type="title"/>
          </p:nvPr>
        </p:nvSpPr>
        <p:spPr bwMode="black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Self Created Variables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FD248-D07B-6D36-5C23-C9CEF25F9448}"/>
              </a:ext>
            </a:extLst>
          </p:cNvPr>
          <p:cNvSpPr>
            <a:spLocks noGrp="1"/>
          </p:cNvSpPr>
          <p:nvPr>
            <p:ph idx="1"/>
          </p:nvPr>
        </p:nvSpPr>
        <p:spPr bwMode="black"/>
        <p:txBody>
          <a:bodyPr>
            <a:norm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sunshine_hours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sz="2000" dirty="0">
                <a:solidFill>
                  <a:schemeClr val="bg1"/>
                </a:solidFill>
              </a:rPr>
              <a:t>(Mean = 7.3373, 95% CI = [7.2266, 7.4480])</a:t>
            </a:r>
          </a:p>
          <a:p>
            <a:r>
              <a:rPr lang="en-GB" dirty="0">
                <a:solidFill>
                  <a:schemeClr val="bg1"/>
                </a:solidFill>
              </a:rPr>
              <a:t>month </a:t>
            </a:r>
            <a:r>
              <a:rPr lang="en-GB" sz="2000" dirty="0">
                <a:solidFill>
                  <a:schemeClr val="bg1"/>
                </a:solidFill>
              </a:rPr>
              <a:t>(Mean = 6.6494, 95% CI = [6.5711, 6.7276])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 descr="A graph showing a number of values&#10;&#10;AI-generated content may be incorrect.">
            <a:extLst>
              <a:ext uri="{FF2B5EF4-FFF2-40B4-BE49-F238E27FC236}">
                <a16:creationId xmlns:a16="http://schemas.microsoft.com/office/drawing/2014/main" id="{20A6CE18-43DC-E1D5-010D-5C69BFE46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767" y="2822390"/>
            <a:ext cx="51308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974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02503-7600-957F-78A5-555B5F4BC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2B95D-1F2B-840F-3C31-FB0CA4D13DC5}"/>
              </a:ext>
            </a:extLst>
          </p:cNvPr>
          <p:cNvSpPr>
            <a:spLocks noGrp="1"/>
          </p:cNvSpPr>
          <p:nvPr>
            <p:ph type="title"/>
          </p:nvPr>
        </p:nvSpPr>
        <p:spPr bwMode="black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Missing Data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6" name="Picture 5" descr="A green and red line&#10;&#10;AI-generated content may be incorrect.">
            <a:extLst>
              <a:ext uri="{FF2B5EF4-FFF2-40B4-BE49-F238E27FC236}">
                <a16:creationId xmlns:a16="http://schemas.microsoft.com/office/drawing/2014/main" id="{34B5BC68-E2C9-2F06-3655-8B61BF128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40" y="1417638"/>
            <a:ext cx="8356720" cy="442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344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AA0B6-2BB8-EC09-D0F9-120CECA04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DF1E2-3C28-EFBA-754D-85AD747F36D5}"/>
              </a:ext>
            </a:extLst>
          </p:cNvPr>
          <p:cNvSpPr>
            <a:spLocks noGrp="1"/>
          </p:cNvSpPr>
          <p:nvPr>
            <p:ph type="title"/>
          </p:nvPr>
        </p:nvSpPr>
        <p:spPr bwMode="black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Missing Data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4" name="Picture 3" descr="A green and red rectangle with a red line&#10;&#10;AI-generated content may be incorrect.">
            <a:extLst>
              <a:ext uri="{FF2B5EF4-FFF2-40B4-BE49-F238E27FC236}">
                <a16:creationId xmlns:a16="http://schemas.microsoft.com/office/drawing/2014/main" id="{98FB228D-DD60-086C-D2CC-042F315C7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22" y="1417638"/>
            <a:ext cx="8524367" cy="444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75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8E8BC-AE61-4395-F8FD-463F3C798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3E39A-C12A-35A0-7C86-EBD7DB04F480}"/>
              </a:ext>
            </a:extLst>
          </p:cNvPr>
          <p:cNvSpPr>
            <a:spLocks noGrp="1"/>
          </p:cNvSpPr>
          <p:nvPr>
            <p:ph type="title"/>
          </p:nvPr>
        </p:nvSpPr>
        <p:spPr bwMode="black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Missing Data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5" name="Picture 4" descr="A green and red graph&#10;&#10;AI-generated content may be incorrect.">
            <a:extLst>
              <a:ext uri="{FF2B5EF4-FFF2-40B4-BE49-F238E27FC236}">
                <a16:creationId xmlns:a16="http://schemas.microsoft.com/office/drawing/2014/main" id="{93EF2532-AD5F-EFCC-027D-1C0E55DEA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17638"/>
            <a:ext cx="8321967" cy="433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17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23BF9-4F27-7C77-660A-A4EC74915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5FFE-293E-8C34-CB72-4456B2090437}"/>
              </a:ext>
            </a:extLst>
          </p:cNvPr>
          <p:cNvSpPr>
            <a:spLocks noGrp="1"/>
          </p:cNvSpPr>
          <p:nvPr>
            <p:ph type="title"/>
          </p:nvPr>
        </p:nvSpPr>
        <p:spPr bwMode="black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Missing Data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9C1CE55-95ED-DABB-46F4-F5668EF40091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Dropped </a:t>
            </a:r>
            <a:r>
              <a:rPr lang="en-GB" sz="2000" dirty="0" err="1">
                <a:solidFill>
                  <a:schemeClr val="bg1"/>
                </a:solidFill>
              </a:rPr>
              <a:t>weather_code</a:t>
            </a: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Linear Interpolation for missing data (temperature, cloudiness)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196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815</Words>
  <Application>Microsoft Office PowerPoint</Application>
  <PresentationFormat>On-screen Show (4:3)</PresentationFormat>
  <Paragraphs>111</Paragraphs>
  <Slides>21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PowerPoint Presentation</vt:lpstr>
      <vt:lpstr>Bakery Sales Prediction Using Regression and Neural Nets</vt:lpstr>
      <vt:lpstr>Project Team</vt:lpstr>
      <vt:lpstr>Self Created Variables</vt:lpstr>
      <vt:lpstr>Self Created Variables</vt:lpstr>
      <vt:lpstr>Missing Data</vt:lpstr>
      <vt:lpstr>Missing Data</vt:lpstr>
      <vt:lpstr>Missing Data</vt:lpstr>
      <vt:lpstr>Missing Data</vt:lpstr>
      <vt:lpstr>Linear Regression</vt:lpstr>
      <vt:lpstr>Linear Regression (Polynomial)</vt:lpstr>
      <vt:lpstr>Neural Nets – Motivation</vt:lpstr>
      <vt:lpstr>Neural Nets Architecture</vt:lpstr>
      <vt:lpstr>Neural Nets – Implementation</vt:lpstr>
      <vt:lpstr>Training vs Validation Loss (MAPE)</vt:lpstr>
      <vt:lpstr>Actual vs Predicted (Validation)</vt:lpstr>
      <vt:lpstr>Neural Nets Optimization &amp; Hyperparameters</vt:lpstr>
      <vt:lpstr>Validation Performance (Best Model)</vt:lpstr>
      <vt:lpstr>MAPE by Product Group (Validation)</vt:lpstr>
      <vt:lpstr>Baseline Regression vs Neural Nets</vt:lpstr>
      <vt:lpstr>Key Insights &amp; Challenges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Administrator</dc:creator>
  <cp:keywords/>
  <dc:description>generated using python-pptx</dc:description>
  <cp:lastModifiedBy>Yousra Abdrabou</cp:lastModifiedBy>
  <cp:revision>21</cp:revision>
  <dcterms:created xsi:type="dcterms:W3CDTF">2013-01-27T09:14:16Z</dcterms:created>
  <dcterms:modified xsi:type="dcterms:W3CDTF">2026-02-22T00:52:56Z</dcterms:modified>
  <cp:category/>
</cp:coreProperties>
</file>

<file path=docProps/thumbnail.jpeg>
</file>